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514b10b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e514b10b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e514b10bb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e514b10bb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514b1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514b1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514b10b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514b10b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e514b10b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e514b10b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514b10bb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514b10bb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514b10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514b10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e514b10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e514b10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514b10b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514b10b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514b10b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514b10b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mojipedia.org/bitcoin-sign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opp.net/bitcoin.html" TargetMode="External"/><Relationship Id="rId4" Type="http://schemas.openxmlformats.org/officeDocument/2006/relationships/hyperlink" Target="https://bitcoin.org/bitcoin.pdf" TargetMode="External"/><Relationship Id="rId11" Type="http://schemas.openxmlformats.org/officeDocument/2006/relationships/hyperlink" Target="https://anchor.fm/s/558f520/podcast/rss" TargetMode="External"/><Relationship Id="rId10" Type="http://schemas.openxmlformats.org/officeDocument/2006/relationships/hyperlink" Target="https://youtu.be/ZceJMFXm57s?t=1884" TargetMode="External"/><Relationship Id="rId9" Type="http://schemas.openxmlformats.org/officeDocument/2006/relationships/hyperlink" Target="https://www.youtube.com/watch?v=q8R71WGO3qU" TargetMode="External"/><Relationship Id="rId5" Type="http://schemas.openxmlformats.org/officeDocument/2006/relationships/hyperlink" Target="https://lightning.network/lightning-network-paper.pdf" TargetMode="External"/><Relationship Id="rId6" Type="http://schemas.openxmlformats.org/officeDocument/2006/relationships/hyperlink" Target="https://www.youtube.com/watch?v=buFpCvTNqvg" TargetMode="External"/><Relationship Id="rId7" Type="http://schemas.openxmlformats.org/officeDocument/2006/relationships/hyperlink" Target="https://www.youtube.com/watch?v=xUNGFZDO8mM" TargetMode="External"/><Relationship Id="rId8" Type="http://schemas.openxmlformats.org/officeDocument/2006/relationships/hyperlink" Target="https://www.youtube.com/watch?v=q8R71WGO3q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mailto:spm116@georgetown.edu" TargetMode="External"/><Relationship Id="rId5" Type="http://schemas.openxmlformats.org/officeDocument/2006/relationships/hyperlink" Target="mailto:spm116@georgetown.edu" TargetMode="External"/><Relationship Id="rId6" Type="http://schemas.openxmlformats.org/officeDocument/2006/relationships/hyperlink" Target="https://drive.google.com/drive/folders/1AgMsxIlvEb8Vnymy5mJ5Cy8Djh6IeNKP?usp=sharing" TargetMode="External"/><Relationship Id="rId7" Type="http://schemas.openxmlformats.org/officeDocument/2006/relationships/hyperlink" Target="https://drive.google.com/drive/folders/1AgMsxIlvEb8Vnymy5mJ5Cy8Djh6IeNKP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w2euIWm6Ch4?t=1190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reddit.com/r/litecoin/comments/7q1fnp/lightning_network_megathread/" TargetMode="External"/><Relationship Id="rId4" Type="http://schemas.openxmlformats.org/officeDocument/2006/relationships/hyperlink" Target="https://www.reddit.com/r/litecoin/comments/7q1fnp/lightning_network_megathrea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ddit.com/r/litecoin/comments/7q1fnp/lightning_network_megathread/" TargetMode="External"/><Relationship Id="rId4" Type="http://schemas.openxmlformats.org/officeDocument/2006/relationships/hyperlink" Target="https://www.reddit.com/r/litecoin/comments/7q1fnp/lightning_network_megathread/" TargetMode="External"/><Relationship Id="rId11" Type="http://schemas.openxmlformats.org/officeDocument/2006/relationships/hyperlink" Target="https://explorer.acinq.co" TargetMode="External"/><Relationship Id="rId10" Type="http://schemas.openxmlformats.org/officeDocument/2006/relationships/image" Target="../media/image2.png"/><Relationship Id="rId12" Type="http://schemas.openxmlformats.org/officeDocument/2006/relationships/image" Target="../media/image15.png"/><Relationship Id="rId9" Type="http://schemas.openxmlformats.org/officeDocument/2006/relationships/hyperlink" Target="https://www.reddit.com/r/litecoin/comments/7q1fnp/lightning_network_megathread/" TargetMode="External"/><Relationship Id="rId5" Type="http://schemas.openxmlformats.org/officeDocument/2006/relationships/hyperlink" Target="https://www.reddit.com/r/litecoin/comments/7q1fnp/lightning_network_megathread/" TargetMode="External"/><Relationship Id="rId6" Type="http://schemas.openxmlformats.org/officeDocument/2006/relationships/hyperlink" Target="https://www.reddit.com/r/litecoin/comments/7q1fnp/lightning_network_megathread/" TargetMode="External"/><Relationship Id="rId7" Type="http://schemas.openxmlformats.org/officeDocument/2006/relationships/hyperlink" Target="https://www.reddit.com/r/litecoin/comments/7q1fnp/lightning_network_megathread/" TargetMode="External"/><Relationship Id="rId8" Type="http://schemas.openxmlformats.org/officeDocument/2006/relationships/hyperlink" Target="https://www.reddit.com/r/litecoin/comments/7q1fnp/lightning_network_megathrea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ZceJMFXm57s?t=1884" TargetMode="External"/><Relationship Id="rId4" Type="http://schemas.openxmlformats.org/officeDocument/2006/relationships/hyperlink" Target="https://twitter.com/7d5x9/status/1086781698296172546" TargetMode="External"/><Relationship Id="rId5" Type="http://schemas.openxmlformats.org/officeDocument/2006/relationships/hyperlink" Target="https://www.youtube.com/watch?v=YWMmd7hlwNI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1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₿</a:t>
            </a:r>
            <a:r>
              <a:rPr lang="en"/>
              <a:t>itcoin &amp; Crypto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04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Educated Guess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 Sachin Meier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250" y="3358225"/>
            <a:ext cx="2917495" cy="1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	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41667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Bitcoin Resource List</a:t>
            </a:r>
            <a:r>
              <a:rPr lang="en" sz="1500"/>
              <a:t> by Jameson Lopp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Bitcoin WhitePaper</a:t>
            </a:r>
            <a:r>
              <a:rPr lang="en" sz="1500"/>
              <a:t> by Satoshi Nakamoto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Lightning WhitePaper</a:t>
            </a:r>
            <a:r>
              <a:rPr lang="en" sz="1500"/>
              <a:t> by Joseph Poon and Thaddeus Dryja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Congressional hearing on Bitcoin 2013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5"/>
                </a:solidFill>
                <a:hlinkClick r:id="rId7"/>
              </a:rPr>
              <a:t>Bitcoin Explained to Canadian Parliament</a:t>
            </a:r>
            <a:r>
              <a:rPr lang="en" sz="1500"/>
              <a:t> by Andreas Antonopoulos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Twitter, Reddit, Slack, Email Lists. (For suggestions follow @mountgox101 or me)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0" name="Google Shape;130;p22"/>
          <p:cNvSpPr txBox="1"/>
          <p:nvPr/>
        </p:nvSpPr>
        <p:spPr>
          <a:xfrm>
            <a:off x="4764675" y="1178550"/>
            <a:ext cx="38640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8"/>
              </a:rPr>
              <a:t>Debate: Will Bitcoin Stay?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9"/>
              </a:rPr>
              <a:t>Erik Voorhees vs. Peter Schiff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10"/>
              </a:rPr>
              <a:t>Podcast: Noded with Pierre Rochard and Bitstein AKA Michael Goldstein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11"/>
              </a:rPr>
              <a:t>Podcast: Tales from the Crypt with Marty Bent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Books: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The Bitcoin Standard</a:t>
            </a:r>
            <a:r>
              <a:rPr lang="en" sz="1500">
                <a:solidFill>
                  <a:schemeClr val="lt2"/>
                </a:solidFill>
              </a:rPr>
              <a:t> by Saifedean Ammous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00"/>
                </a:solidFill>
              </a:rPr>
              <a:t>Mastering Bitcoin </a:t>
            </a:r>
            <a:r>
              <a:rPr lang="en" sz="1500">
                <a:solidFill>
                  <a:srgbClr val="B7B7B7"/>
                </a:solidFill>
              </a:rPr>
              <a:t>by Andreas Antonopoulos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93850" y="395275"/>
            <a:ext cx="324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Never buy Altcoins, ICOs, etc. 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Never sell Bitcoin (</a:t>
            </a:r>
            <a:r>
              <a:rPr lang="en">
                <a:solidFill>
                  <a:srgbClr val="00FF00"/>
                </a:solidFill>
              </a:rPr>
              <a:t>HODL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use bitcoin.com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Own your own Private Keys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a Full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Pay Taxes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375675" y="327475"/>
            <a:ext cx="2921400" cy="3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take Kevin Pham Seriously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take Roger Ver Seriously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CryptoTwitter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</a:t>
            </a:r>
            <a:r>
              <a:rPr b="1" lang="en">
                <a:solidFill>
                  <a:srgbClr val="00FF00"/>
                </a:solidFill>
              </a:rPr>
              <a:t>certain</a:t>
            </a:r>
            <a:r>
              <a:rPr lang="en"/>
              <a:t> Reddits   (not r/btc)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Read </a:t>
            </a:r>
            <a:r>
              <a:rPr lang="en">
                <a:solidFill>
                  <a:srgbClr val="00FF00"/>
                </a:solidFill>
              </a:rPr>
              <a:t>A History of Money and Banking in the US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6188850" y="395275"/>
            <a:ext cx="2853900" cy="28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Ask for Help,</a:t>
            </a:r>
            <a:r>
              <a:rPr lang="en"/>
              <a:t> esp. on Twitter and Slack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look at the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Backup your keys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Have a “will”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Tell your Friends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28225"/>
            <a:ext cx="2472174" cy="139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535625" y="4047900"/>
            <a:ext cx="5244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THANK YOU! </a:t>
            </a:r>
            <a:r>
              <a:rPr b="1"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Email</a:t>
            </a: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me (</a:t>
            </a:r>
            <a:r>
              <a:rPr b="1" lang="en" sz="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spm116@georgetown.edu</a:t>
            </a: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 with any questions.</a:t>
            </a:r>
            <a:endParaRPr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More PowerPoints </a:t>
            </a:r>
            <a:r>
              <a:rPr b="1"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here</a:t>
            </a:r>
            <a:endParaRPr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https://drive.google.com/drive/folders/1AgMsxIlvEb8Vnymy5mJ5Cy8Djh6IeNKP?usp=sharing</a:t>
            </a:r>
            <a:r>
              <a:rPr b="1" lang="en" sz="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8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	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7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Cryptocurrency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Public Distributed Ledger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Hard Money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Sovereign Free Speech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0" y="60500"/>
            <a:ext cx="4755924" cy="19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6500" y="12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wrong with Fiat / Central Banking System?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0175" y="655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Inflation (See: Cyprus, Venezuela, Zimbabwe)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Cantillon Effects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Disincentivizes Saving/Investment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Max Keiser</a:t>
            </a:r>
            <a:r>
              <a:rPr lang="en"/>
              <a:t>: Fraud and Terrorism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Corporate Welfare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Remittances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20-35% Fees for immigrants to wire Money back home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Access: ~3 Billion unbanked people.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70598"/>
          <a:stretch/>
        </p:blipFill>
        <p:spPr>
          <a:xfrm>
            <a:off x="883725" y="3813425"/>
            <a:ext cx="4228125" cy="10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925" y="1669900"/>
            <a:ext cx="2224025" cy="25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8" y="54762"/>
            <a:ext cx="8949235" cy="5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466775" y="150400"/>
            <a:ext cx="35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Government Money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70675" y="863550"/>
            <a:ext cx="414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Nigeria: 30% per year since 2009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Argentina: 22% in 2017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Venezuela: 1,000,000% since 2012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Zimbabwe: 12,750% in 2007* 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US: 56% since 1971 (Bretton-Woods)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(The Government banned measuring Inflation.)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763" y="3232575"/>
            <a:ext cx="2237225" cy="14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388" y="3010175"/>
            <a:ext cx="2153900" cy="18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976" y="479825"/>
            <a:ext cx="3146900" cy="25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93375"/>
            <a:ext cx="37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Is Bitcoin Money?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80050" y="908350"/>
            <a:ext cx="295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Money: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Store of value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Unit of Account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Medium of Exchange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512150" y="766075"/>
            <a:ext cx="40623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--Bitcoin is already a Store of value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(regardless of whether it’s profitable)</a:t>
            </a:r>
            <a:endParaRPr sz="12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--Bitcoin has always been a unit of account.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Can BTC be a Medium of Exchange??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52" y="2733725"/>
            <a:ext cx="4062174" cy="22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71875"/>
            <a:ext cx="3627999" cy="2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7466925" y="3544050"/>
            <a:ext cx="8250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8"/>
          <p:cNvSpPr txBox="1"/>
          <p:nvPr/>
        </p:nvSpPr>
        <p:spPr>
          <a:xfrm>
            <a:off x="8292000" y="3350425"/>
            <a:ext cx="852000" cy="39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$20,000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7466925" y="2964850"/>
            <a:ext cx="885000" cy="5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 txBox="1"/>
          <p:nvPr/>
        </p:nvSpPr>
        <p:spPr>
          <a:xfrm>
            <a:off x="8292000" y="2769550"/>
            <a:ext cx="852000" cy="39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Moon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5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BTC be a Medium of Exchange?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925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Blockchain technology is inefficient, slow, and data-heavy. Scalability is also a problem.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BTC: 7-10 TPS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PayPal: 200 TPS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VISA: 24,000+ TPS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Solution? </a:t>
            </a: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Lightning Network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⚡</a:t>
            </a:r>
            <a:endParaRPr sz="1700">
              <a:solidFill>
                <a:srgbClr val="1A0DAB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  <a:hlinkClick r:id="rId4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62225" y="2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⚡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Lightning Network </a:t>
            </a: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/>
              </a:rPr>
              <a:t>⚡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244125" y="1152475"/>
            <a:ext cx="4975200" cy="24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Simply: A direct P2P payment system.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5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Truly Instant Payment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6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Trustless, computer-executed contracts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7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Infinitesimally small amounts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8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Even smaller fees. ~$.00001 per TX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9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Infinite TPS Potential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5025" y="3053202"/>
            <a:ext cx="3199901" cy="20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127075" y="1969875"/>
            <a:ext cx="35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Visualization of the LN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2018: 1000 Nodes - 3500 Channels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2019: 2700 Nodes - 23000 Channels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" name="Google Shape;113;p2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5419" l="0" r="0" t="0"/>
          <a:stretch/>
        </p:blipFill>
        <p:spPr>
          <a:xfrm>
            <a:off x="5572825" y="286500"/>
            <a:ext cx="2727499" cy="15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Is BTC a Scam / Will it go to Zero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874575"/>
            <a:ext cx="43098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Blockchain not Bitcoin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The Fiat Argument: BTC’s based on nothing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The MySpace Accusation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Deflation will impoverish people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657400" y="1036025"/>
            <a:ext cx="43098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The Government will shut it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Warren Buffet Says so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It’s Money for Criminals and Terrorists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373925" y="4015450"/>
            <a:ext cx="37629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Quantum Computers?!?!?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71250"/>
            <a:ext cx="1833864" cy="12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1275" y="2938600"/>
            <a:ext cx="2104700" cy="21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